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60" r:id="rId3"/>
    <p:sldId id="261" r:id="rId4"/>
    <p:sldId id="269" r:id="rId5"/>
    <p:sldId id="263" r:id="rId6"/>
    <p:sldId id="264" r:id="rId7"/>
    <p:sldId id="268" r:id="rId8"/>
    <p:sldId id="265" r:id="rId9"/>
    <p:sldId id="266" r:id="rId10"/>
    <p:sldId id="270" r:id="rId11"/>
    <p:sldId id="271" r:id="rId12"/>
    <p:sldId id="272" r:id="rId13"/>
    <p:sldId id="273" r:id="rId14"/>
    <p:sldId id="267" r:id="rId15"/>
    <p:sldId id="274" r:id="rId16"/>
    <p:sldId id="275" r:id="rId17"/>
    <p:sldId id="257" r:id="rId18"/>
    <p:sldId id="258" r:id="rId19"/>
    <p:sldId id="280" r:id="rId20"/>
    <p:sldId id="259" r:id="rId21"/>
    <p:sldId id="277" r:id="rId22"/>
    <p:sldId id="278" r:id="rId23"/>
    <p:sldId id="279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89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A2EE52-AFD8-47A5-ADF1-66C014CDCE44}" type="datetimeFigureOut">
              <a:rPr lang="en-US" smtClean="0"/>
              <a:t>30-Sep-17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53E0A9-4EF4-4467-91AE-8D2B66F97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234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53E0A9-4EF4-4467-91AE-8D2B66F97F4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701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3394314" y="6292334"/>
            <a:ext cx="2168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APURBA</a:t>
            </a:r>
            <a:r>
              <a:rPr lang="en-US" baseline="0" dirty="0" smtClean="0"/>
              <a:t> KUMAR DAS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796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8CB50-2617-401B-8FBC-7DB117731592}" type="datetimeFigureOut">
              <a:rPr lang="en-US" smtClean="0"/>
              <a:t>30-Sep-17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DFCA-A1E4-4D52-B638-5797C7205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96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8CB50-2617-401B-8FBC-7DB117731592}" type="datetimeFigureOut">
              <a:rPr lang="en-US" smtClean="0"/>
              <a:t>30-Sep-17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DFCA-A1E4-4D52-B638-5797C7205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894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8CB50-2617-401B-8FBC-7DB117731592}" type="datetimeFigureOut">
              <a:rPr lang="en-US" smtClean="0"/>
              <a:t>30-Sep-17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DFCA-A1E4-4D52-B638-5797C7205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832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8CB50-2617-401B-8FBC-7DB117731592}" type="datetimeFigureOut">
              <a:rPr lang="en-US" smtClean="0"/>
              <a:t>30-Sep-17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DFCA-A1E4-4D52-B638-5797C7205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354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8CB50-2617-401B-8FBC-7DB117731592}" type="datetimeFigureOut">
              <a:rPr lang="en-US" smtClean="0"/>
              <a:t>30-Sep-17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DFCA-A1E4-4D52-B638-5797C7205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730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8CB50-2617-401B-8FBC-7DB117731592}" type="datetimeFigureOut">
              <a:rPr lang="en-US" smtClean="0"/>
              <a:t>30-Sep-17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DFCA-A1E4-4D52-B638-5797C7205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377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8CB50-2617-401B-8FBC-7DB117731592}" type="datetimeFigureOut">
              <a:rPr lang="en-US" smtClean="0"/>
              <a:t>30-Sep-17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DFCA-A1E4-4D52-B638-5797C7205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421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8CB50-2617-401B-8FBC-7DB117731592}" type="datetimeFigureOut">
              <a:rPr lang="en-US" smtClean="0"/>
              <a:t>30-Sep-17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DFCA-A1E4-4D52-B638-5797C720578E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3505200" y="6324600"/>
            <a:ext cx="2221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APURBA KUMAR</a:t>
            </a:r>
            <a:r>
              <a:rPr lang="en-US" baseline="0" dirty="0" smtClean="0"/>
              <a:t> DAS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364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8CB50-2617-401B-8FBC-7DB117731592}" type="datetimeFigureOut">
              <a:rPr lang="en-US" smtClean="0"/>
              <a:t>30-Sep-17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DFCA-A1E4-4D52-B638-5797C7205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597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8CB50-2617-401B-8FBC-7DB117731592}" type="datetimeFigureOut">
              <a:rPr lang="en-US" smtClean="0"/>
              <a:t>30-Sep-17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DFCA-A1E4-4D52-B638-5797C7205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392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jp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B8CB50-2617-401B-8FBC-7DB117731592}" type="datetimeFigureOut">
              <a:rPr lang="en-US" smtClean="0"/>
              <a:t>30-Sep-17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3DFCA-A1E4-4D52-B638-5797C720578E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5"/>
            <a:ext cx="9144000" cy="68513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7734"/>
            <a:ext cx="1828800" cy="7704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09805"/>
            <a:ext cx="1752600" cy="7791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473" y="109805"/>
            <a:ext cx="1338127" cy="8807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52401"/>
            <a:ext cx="932646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077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7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152400"/>
            <a:ext cx="8737600" cy="655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5000" y="2438400"/>
            <a:ext cx="5943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80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স্বাগতম </a:t>
            </a:r>
            <a:endParaRPr lang="en-US" sz="8000" dirty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09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676400"/>
            <a:ext cx="4724400" cy="316746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Rounded Rectangle 3"/>
          <p:cNvSpPr/>
          <p:nvPr/>
        </p:nvSpPr>
        <p:spPr>
          <a:xfrm>
            <a:off x="667378" y="4953000"/>
            <a:ext cx="7790822" cy="1676400"/>
          </a:xfrm>
          <a:prstGeom prst="roundRect">
            <a:avLst>
              <a:gd name="adj" fmla="val 38441"/>
            </a:avLst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মহালয়া অমাবশ্যার পর শুক্লপক্ষের ষষ্ঠী তিথিতে ষষ্ঠী পূজার মাধ্যমে দুর্গা পুজার শুরু হয়।  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667000" y="838200"/>
            <a:ext cx="3733800" cy="6858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4800" dirty="0" smtClean="0">
                <a:latin typeface="NikoshBAN" pitchFamily="2" charset="0"/>
                <a:cs typeface="NikoshBAN" pitchFamily="2" charset="0"/>
              </a:rPr>
              <a:t>ষষ্ঠীপূজা </a:t>
            </a:r>
            <a:endParaRPr lang="bn-BD" sz="4800" dirty="0" smtClean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78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09" y="1997315"/>
            <a:ext cx="3915448" cy="242833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Rounded Rectangle 2"/>
          <p:cNvSpPr/>
          <p:nvPr/>
        </p:nvSpPr>
        <p:spPr>
          <a:xfrm>
            <a:off x="819778" y="4876800"/>
            <a:ext cx="7486022" cy="1447800"/>
          </a:xfrm>
          <a:prstGeom prst="roundRect">
            <a:avLst>
              <a:gd name="adj" fmla="val 38441"/>
            </a:avLst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ধর্মীয় অনুষ্ঠান সকালে শুরু হয়। এ অনুষ্ঠানের মাধ্যমে মূলত পাঁচদিনের দুর্গাপূজা সুষ্ঠূভাবে উদযাপনের জন্য সংকল্প করা হয়।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667000" y="914400"/>
            <a:ext cx="3733800" cy="6858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সংকল্প করাব কল্পারম্ভ   </a:t>
            </a:r>
            <a:endParaRPr lang="bn-BD" sz="3600" dirty="0" smtClean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079" y="1997315"/>
            <a:ext cx="3878577" cy="244715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8898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806039"/>
            <a:ext cx="3915448" cy="261356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Rounded Rectangle 2"/>
          <p:cNvSpPr/>
          <p:nvPr/>
        </p:nvSpPr>
        <p:spPr>
          <a:xfrm>
            <a:off x="819778" y="4724400"/>
            <a:ext cx="7486022" cy="1447800"/>
          </a:xfrm>
          <a:prstGeom prst="roundRect">
            <a:avLst>
              <a:gd name="adj" fmla="val 38441"/>
            </a:avLst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বোধন শব্দের অর্থ ঘুম ভাঙ্গানো।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667000" y="762000"/>
            <a:ext cx="3733800" cy="6858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4800" dirty="0" smtClean="0">
                <a:latin typeface="NikoshBAN" pitchFamily="2" charset="0"/>
                <a:cs typeface="NikoshBAN" pitchFamily="2" charset="0"/>
              </a:rPr>
              <a:t>বোধন </a:t>
            </a:r>
            <a:r>
              <a:rPr lang="bn-BD" sz="4800" dirty="0" smtClean="0">
                <a:latin typeface="NikoshBAN" pitchFamily="2" charset="0"/>
                <a:cs typeface="NikoshBAN" pitchFamily="2" charset="0"/>
              </a:rPr>
              <a:t>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752" y="1841530"/>
            <a:ext cx="3915448" cy="254257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2224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dir="u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2010455"/>
            <a:ext cx="4226834" cy="309494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Rounded Rectangle 3"/>
          <p:cNvSpPr/>
          <p:nvPr/>
        </p:nvSpPr>
        <p:spPr>
          <a:xfrm>
            <a:off x="819778" y="5410200"/>
            <a:ext cx="7486022" cy="1219200"/>
          </a:xfrm>
          <a:prstGeom prst="roundRect">
            <a:avLst>
              <a:gd name="adj" fmla="val 38441"/>
            </a:avLst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বোধন পুজার পরেই অধিবাস করা হয়।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667000" y="990600"/>
            <a:ext cx="3733800" cy="6858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অধিবাস এবং আমন্ত্রন </a:t>
            </a:r>
            <a:endParaRPr lang="bn-BD" sz="3600" dirty="0" smtClean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108" y="2010456"/>
            <a:ext cx="4105092" cy="307722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6978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63" y="1999430"/>
            <a:ext cx="4083445" cy="287372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820" y="1999430"/>
            <a:ext cx="4161958" cy="287372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Rounded Rectangle 3"/>
          <p:cNvSpPr/>
          <p:nvPr/>
        </p:nvSpPr>
        <p:spPr>
          <a:xfrm>
            <a:off x="1752600" y="990600"/>
            <a:ext cx="5562600" cy="74103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সপ্তমী পূজা </a:t>
            </a:r>
            <a:endParaRPr lang="bn-BD" sz="3600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04800" y="5164470"/>
            <a:ext cx="8515978" cy="12192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ষষ্ঠী তিথির পর সপ্তমী তিথিতে সপ্তমীবিহিত পুজা করা হয়। </a:t>
            </a:r>
          </a:p>
        </p:txBody>
      </p:sp>
    </p:spTree>
    <p:extLst>
      <p:ext uri="{BB962C8B-B14F-4D97-AF65-F5344CB8AC3E}">
        <p14:creationId xmlns:p14="http://schemas.microsoft.com/office/powerpoint/2010/main" val="183021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52" y="2073515"/>
            <a:ext cx="3915448" cy="244715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Rounded Rectangle 3"/>
          <p:cNvSpPr/>
          <p:nvPr/>
        </p:nvSpPr>
        <p:spPr>
          <a:xfrm>
            <a:off x="2667000" y="990600"/>
            <a:ext cx="3733800" cy="6858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মহা অষ্টমীপূজা   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073515"/>
            <a:ext cx="3915448" cy="244715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8898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667000" y="1102014"/>
            <a:ext cx="3733800" cy="6858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কুমারীপূজা ও তাৎপর্য  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 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4521137"/>
              </p:ext>
            </p:extLst>
          </p:nvPr>
        </p:nvGraphicFramePr>
        <p:xfrm>
          <a:off x="4114800" y="3043238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Packager Shell Object" showAsIcon="1" r:id="rId3" imgW="914400" imgH="771480" progId="Package">
                  <p:embed/>
                </p:oleObj>
              </mc:Choice>
              <mc:Fallback>
                <p:oleObj name="Packager Shell Object" showAsIcon="1" r:id="rId3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14800" y="3043238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9575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52" y="1900239"/>
            <a:ext cx="3770270" cy="25147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Rounded Rectangle 3"/>
          <p:cNvSpPr/>
          <p:nvPr/>
        </p:nvSpPr>
        <p:spPr>
          <a:xfrm>
            <a:off x="2667000" y="990600"/>
            <a:ext cx="3733800" cy="6858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4000" dirty="0" smtClean="0">
                <a:latin typeface="NikoshBAN" pitchFamily="2" charset="0"/>
                <a:cs typeface="NikoshBAN" pitchFamily="2" charset="0"/>
              </a:rPr>
              <a:t>দশমী পূজা </a:t>
            </a:r>
            <a:endParaRPr lang="bn-BD" sz="4000" dirty="0" smtClean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911" y="1900239"/>
            <a:ext cx="4023603" cy="25147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94799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482" y="2085976"/>
            <a:ext cx="3634488" cy="240982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Rounded Rectangle 3"/>
          <p:cNvSpPr/>
          <p:nvPr/>
        </p:nvSpPr>
        <p:spPr>
          <a:xfrm>
            <a:off x="2065680" y="1143000"/>
            <a:ext cx="4792320" cy="6858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2400" dirty="0" smtClean="0">
                <a:latin typeface="NikoshBAN" pitchFamily="2" charset="0"/>
                <a:cs typeface="NikoshBAN" pitchFamily="2" charset="0"/>
              </a:rPr>
              <a:t>বিজয়া দশমীর আনুষ্ঠানিকতা ও আচার </a:t>
            </a:r>
            <a:endParaRPr lang="bn-BD" sz="2400" dirty="0" smtClean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59" y="2085976"/>
            <a:ext cx="4343455" cy="240982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454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743230"/>
            <a:ext cx="6697322" cy="446488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Rounded Rectangle 3"/>
          <p:cNvSpPr/>
          <p:nvPr/>
        </p:nvSpPr>
        <p:spPr>
          <a:xfrm>
            <a:off x="2667000" y="685800"/>
            <a:ext cx="3733800" cy="6858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4800" dirty="0" smtClean="0">
                <a:latin typeface="NikoshBAN" pitchFamily="2" charset="0"/>
                <a:cs typeface="NikoshBAN" pitchFamily="2" charset="0"/>
              </a:rPr>
              <a:t>বিসর্জন </a:t>
            </a:r>
          </a:p>
        </p:txBody>
      </p:sp>
    </p:spTree>
    <p:extLst>
      <p:ext uri="{BB962C8B-B14F-4D97-AF65-F5344CB8AC3E}">
        <p14:creationId xmlns:p14="http://schemas.microsoft.com/office/powerpoint/2010/main" val="102186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676400"/>
            <a:ext cx="2133600" cy="213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4" r="10233" b="9397"/>
          <a:stretch/>
        </p:blipFill>
        <p:spPr>
          <a:xfrm rot="16200000">
            <a:off x="5905502" y="1714499"/>
            <a:ext cx="2438400" cy="2057400"/>
          </a:xfrm>
          <a:prstGeom prst="rect">
            <a:avLst/>
          </a:prstGeom>
        </p:spPr>
      </p:pic>
      <p:sp>
        <p:nvSpPr>
          <p:cNvPr id="4" name="Horizontal Scroll 3"/>
          <p:cNvSpPr/>
          <p:nvPr/>
        </p:nvSpPr>
        <p:spPr>
          <a:xfrm>
            <a:off x="990600" y="838200"/>
            <a:ext cx="3200400" cy="685800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শিক্ষক পরিচিতি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Horizontal Scroll 4"/>
          <p:cNvSpPr/>
          <p:nvPr/>
        </p:nvSpPr>
        <p:spPr>
          <a:xfrm>
            <a:off x="5257800" y="838200"/>
            <a:ext cx="3200400" cy="685800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পাঠ পরিচিতি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57200" y="4095135"/>
            <a:ext cx="4038600" cy="2286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অপূর্ব কুমার দাস </a:t>
            </a:r>
          </a:p>
          <a:p>
            <a:pPr algn="ctr"/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সহকারী শিক্ষক</a:t>
            </a:r>
          </a:p>
          <a:p>
            <a:pPr algn="ctr"/>
            <a:r>
              <a:rPr lang="bn-BD" sz="2000" dirty="0" smtClean="0">
                <a:latin typeface="NikoshBAN" pitchFamily="2" charset="0"/>
                <a:cs typeface="NikoshBAN" pitchFamily="2" charset="0"/>
              </a:rPr>
              <a:t>ফরিদপুর সরকারি বালিকা উচ্চ বিদ্যালয়, ফরিদপুর।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789539" y="4114800"/>
            <a:ext cx="4038600" cy="2286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2400" dirty="0" smtClean="0">
                <a:latin typeface="NikoshBAN" pitchFamily="2" charset="0"/>
                <a:cs typeface="NikoshBAN" pitchFamily="2" charset="0"/>
              </a:rPr>
              <a:t>হিন্দুধর্ম ও নৈতিক শিক্ষা </a:t>
            </a:r>
          </a:p>
          <a:p>
            <a:pPr algn="ctr"/>
            <a:r>
              <a:rPr lang="bn-IN" sz="2400" dirty="0" smtClean="0">
                <a:latin typeface="NikoshBAN" pitchFamily="2" charset="0"/>
                <a:cs typeface="NikoshBAN" pitchFamily="2" charset="0"/>
              </a:rPr>
              <a:t>নবম-দশম শ্রেণি </a:t>
            </a:r>
          </a:p>
          <a:p>
            <a:pPr algn="ctr"/>
            <a:r>
              <a:rPr lang="bn-IN" sz="2400" dirty="0" smtClean="0">
                <a:latin typeface="NikoshBAN" pitchFamily="2" charset="0"/>
                <a:cs typeface="NikoshBAN" pitchFamily="2" charset="0"/>
              </a:rPr>
              <a:t>পঞ্চম অধ্যায় </a:t>
            </a:r>
          </a:p>
          <a:p>
            <a:pPr algn="ctr"/>
            <a:r>
              <a:rPr lang="bn-IN" sz="2400" dirty="0" smtClean="0">
                <a:latin typeface="NikoshBAN" pitchFamily="2" charset="0"/>
                <a:cs typeface="NikoshBAN" pitchFamily="2" charset="0"/>
              </a:rPr>
              <a:t>পাঠ ৩-৫ </a:t>
            </a:r>
            <a:endParaRPr lang="bn-BD" sz="2400" dirty="0" smtClean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33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662" y="1895630"/>
            <a:ext cx="3976955" cy="298117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Rounded Rectangle 2"/>
          <p:cNvSpPr/>
          <p:nvPr/>
        </p:nvSpPr>
        <p:spPr>
          <a:xfrm>
            <a:off x="819778" y="5029200"/>
            <a:ext cx="7486022" cy="1219200"/>
          </a:xfrm>
          <a:prstGeom prst="roundRect">
            <a:avLst>
              <a:gd name="adj" fmla="val 38441"/>
            </a:avLst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দুর্গাপূজার তাৎপর্য ব্যাখা কর।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667000" y="1057430"/>
            <a:ext cx="3733800" cy="6858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4800" dirty="0" smtClean="0">
                <a:latin typeface="NikoshBAN" pitchFamily="2" charset="0"/>
                <a:cs typeface="NikoshBAN" pitchFamily="2" charset="0"/>
              </a:rPr>
              <a:t>একক কাজ </a:t>
            </a:r>
            <a:endParaRPr lang="bn-BD" sz="4800" dirty="0" smtClean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31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3625645" y="762000"/>
            <a:ext cx="1892710" cy="685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মূল্যায়ন 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828989" y="2667000"/>
            <a:ext cx="7486022" cy="2286000"/>
          </a:xfrm>
          <a:prstGeom prst="roundRect">
            <a:avLst>
              <a:gd name="adj" fmla="val 38441"/>
            </a:avLst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Arial" pitchFamily="34" charset="0"/>
              <a:buChar char="•"/>
            </a:pP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দুর্গাপূজার প্রনাম মন্ত্রটি লেখ।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কুমারী পুজার তাৎপর্য কী?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বিজয়া দশমীর তিনটি প্রভাব লেখ। </a:t>
            </a:r>
          </a:p>
        </p:txBody>
      </p:sp>
    </p:spTree>
    <p:extLst>
      <p:ext uri="{BB962C8B-B14F-4D97-AF65-F5344CB8AC3E}">
        <p14:creationId xmlns:p14="http://schemas.microsoft.com/office/powerpoint/2010/main" val="138852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dir="u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480" y="1600200"/>
            <a:ext cx="4411320" cy="293658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Rounded Rectangle 2"/>
          <p:cNvSpPr/>
          <p:nvPr/>
        </p:nvSpPr>
        <p:spPr>
          <a:xfrm>
            <a:off x="819778" y="4724400"/>
            <a:ext cx="7486022" cy="1447800"/>
          </a:xfrm>
          <a:prstGeom prst="roundRect">
            <a:avLst>
              <a:gd name="adj" fmla="val 38441"/>
            </a:avLst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ctr">
              <a:buFont typeface="Arial" pitchFamily="34" charset="0"/>
              <a:buChar char="•"/>
            </a:pPr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দুর্গা পুজায় বোধনের ভুমিকা বর্ণনা কর।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667000" y="533400"/>
            <a:ext cx="3733800" cy="6858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4800" dirty="0" smtClean="0">
                <a:latin typeface="NikoshBAN" pitchFamily="2" charset="0"/>
                <a:cs typeface="NikoshBAN" pitchFamily="2" charset="0"/>
              </a:rPr>
              <a:t>বাড়ির কাজ   </a:t>
            </a:r>
          </a:p>
        </p:txBody>
      </p:sp>
    </p:spTree>
    <p:extLst>
      <p:ext uri="{BB962C8B-B14F-4D97-AF65-F5344CB8AC3E}">
        <p14:creationId xmlns:p14="http://schemas.microsoft.com/office/powerpoint/2010/main" val="121113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2362200"/>
            <a:ext cx="731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ক্লাসে সহযোগিতা করারার জন্য ধন্যবাদ </a:t>
            </a:r>
            <a:endParaRPr lang="en-US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" y="164650"/>
            <a:ext cx="8686800" cy="655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51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27" y="1676400"/>
            <a:ext cx="2842612" cy="195811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937189"/>
            <a:ext cx="2892979" cy="218821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Rounded Rectangle 5"/>
          <p:cNvSpPr/>
          <p:nvPr/>
        </p:nvSpPr>
        <p:spPr>
          <a:xfrm>
            <a:off x="1524000" y="838200"/>
            <a:ext cx="6019800" cy="6858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চিত্রে আমরা কী দেখতে পাচ্ছি?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547" y="4013389"/>
            <a:ext cx="2912453" cy="218821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1" y="1749837"/>
            <a:ext cx="2852588" cy="195811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2084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819778" y="4724400"/>
            <a:ext cx="7486022" cy="1447800"/>
          </a:xfrm>
          <a:prstGeom prst="roundRect">
            <a:avLst>
              <a:gd name="adj" fmla="val 38441"/>
            </a:avLst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3600" smtClean="0">
                <a:latin typeface="NikoshBAN" pitchFamily="2" charset="0"/>
                <a:cs typeface="NikoshBAN" pitchFamily="2" charset="0"/>
              </a:rPr>
              <a:t>ভিডিও থেকে আমরা কী বুজতে পারলাম? </a:t>
            </a:r>
            <a:endParaRPr lang="bn-BD" sz="3600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667000" y="1066800"/>
            <a:ext cx="3733800" cy="6858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এসো একটি ভিডিও দেখি 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  </a:t>
            </a:r>
          </a:p>
        </p:txBody>
      </p:sp>
      <p:graphicFrame>
        <p:nvGraphicFramePr>
          <p:cNvPr id="5" name="Object 4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4151327"/>
              </p:ext>
            </p:extLst>
          </p:nvPr>
        </p:nvGraphicFramePr>
        <p:xfrm>
          <a:off x="3648389" y="289560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" name="Packager Shell Object" showAsIcon="1" r:id="rId3" imgW="914400" imgH="771480" progId="Package">
                  <p:embed/>
                </p:oleObj>
              </mc:Choice>
              <mc:Fallback>
                <p:oleObj name="Packager Shell Object" showAsIcon="1" r:id="rId3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48389" y="2895600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6054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Terminator 2"/>
          <p:cNvSpPr/>
          <p:nvPr/>
        </p:nvSpPr>
        <p:spPr>
          <a:xfrm>
            <a:off x="1887792" y="3962400"/>
            <a:ext cx="6037008" cy="990600"/>
          </a:xfrm>
          <a:prstGeom prst="flowChartTerminator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4800" dirty="0" smtClean="0">
                <a:latin typeface="NikoshBAN" pitchFamily="2" charset="0"/>
                <a:cs typeface="NikoshBAN" pitchFamily="2" charset="0"/>
              </a:rPr>
              <a:t>শ্রী শ্রী দুর্গা পূজা </a:t>
            </a:r>
            <a:endParaRPr lang="bn-BD" sz="3200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Curved Down Ribbon 3"/>
          <p:cNvSpPr/>
          <p:nvPr/>
        </p:nvSpPr>
        <p:spPr>
          <a:xfrm>
            <a:off x="1371600" y="1143000"/>
            <a:ext cx="7086600" cy="2209800"/>
          </a:xfrm>
          <a:prstGeom prst="ellipseRibbon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5400" dirty="0" smtClean="0">
                <a:latin typeface="NikoshBAN" pitchFamily="2" charset="0"/>
                <a:cs typeface="NikoshBAN" pitchFamily="2" charset="0"/>
              </a:rPr>
              <a:t>আজকের পাঠ</a:t>
            </a:r>
          </a:p>
        </p:txBody>
      </p:sp>
    </p:spTree>
    <p:extLst>
      <p:ext uri="{BB962C8B-B14F-4D97-AF65-F5344CB8AC3E}">
        <p14:creationId xmlns:p14="http://schemas.microsoft.com/office/powerpoint/2010/main" val="219868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52600" y="1199536"/>
            <a:ext cx="5776452" cy="116266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6000" dirty="0" smtClean="0">
                <a:latin typeface="NikoshBAN" pitchFamily="2" charset="0"/>
                <a:cs typeface="NikoshBAN" pitchFamily="2" charset="0"/>
              </a:rPr>
              <a:t>শিখনফল </a:t>
            </a:r>
          </a:p>
        </p:txBody>
      </p:sp>
      <p:sp>
        <p:nvSpPr>
          <p:cNvPr id="3" name="Flowchart: Terminator 2"/>
          <p:cNvSpPr/>
          <p:nvPr/>
        </p:nvSpPr>
        <p:spPr>
          <a:xfrm>
            <a:off x="381000" y="2895600"/>
            <a:ext cx="8458200" cy="3048000"/>
          </a:xfrm>
          <a:prstGeom prst="flowChartTerminator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4800" dirty="0" smtClean="0">
                <a:latin typeface="NikoshBAN" pitchFamily="2" charset="0"/>
                <a:cs typeface="NikoshBAN" pitchFamily="2" charset="0"/>
              </a:rPr>
              <a:t>    এ পাঠ শেষে শিক্ষার্থীরা-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bn-IN" sz="4800" dirty="0" smtClean="0">
                <a:latin typeface="NikoshBAN" pitchFamily="2" charset="0"/>
                <a:cs typeface="NikoshBAN" pitchFamily="2" charset="0"/>
              </a:rPr>
              <a:t>দুর্গা পূজার ধারাবাহিক পদ্ধতি  বর্ণনা করতে পারবে। </a:t>
            </a:r>
            <a:endParaRPr lang="bn-BD" sz="4800" dirty="0" smtClean="0">
              <a:latin typeface="NikoshBAN" pitchFamily="2" charset="0"/>
              <a:cs typeface="NikoshBAN" pitchFamily="2" charset="0"/>
            </a:endParaRPr>
          </a:p>
          <a:p>
            <a:endParaRPr lang="bn-BD" sz="4800" dirty="0" smtClean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03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918" y="2120120"/>
            <a:ext cx="4828444" cy="268458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Rounded Rectangle 3"/>
          <p:cNvSpPr/>
          <p:nvPr/>
        </p:nvSpPr>
        <p:spPr>
          <a:xfrm>
            <a:off x="210178" y="5105400"/>
            <a:ext cx="8705222" cy="1524000"/>
          </a:xfrm>
          <a:prstGeom prst="roundRect">
            <a:avLst>
              <a:gd name="adj" fmla="val 38441"/>
            </a:avLst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দুঃ – গম + অ = দুর্গ, যিনি মহামায়া তিনি দুরধিগম্য – তাঁকে দুঃসাধ্য সাদনার মাধ্যমে পাওয়া যায় তাকে দুর্গা বলে।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667000" y="1133630"/>
            <a:ext cx="3733800" cy="6858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দুর্গা নামের  ব্যুতপত্তিগত অর্থ  </a:t>
            </a:r>
            <a:endParaRPr lang="bn-BD" sz="2800" dirty="0" smtClean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01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55" y="1981200"/>
            <a:ext cx="4083445" cy="27173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789" y="1981200"/>
            <a:ext cx="4161958" cy="27173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ounded Rectangle 3"/>
          <p:cNvSpPr/>
          <p:nvPr/>
        </p:nvSpPr>
        <p:spPr>
          <a:xfrm>
            <a:off x="1752600" y="838200"/>
            <a:ext cx="5562600" cy="9906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4800" dirty="0" smtClean="0">
                <a:latin typeface="NikoshBAN" pitchFamily="2" charset="0"/>
                <a:cs typeface="NikoshBAN" pitchFamily="2" charset="0"/>
              </a:rPr>
              <a:t>দুর্গা পূজাপদ্ধতি </a:t>
            </a:r>
            <a:endParaRPr lang="bn-BD" sz="4800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04800" y="5181600"/>
            <a:ext cx="8515978" cy="12192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আশ্বিন মাসের শুক্ল পক্ষের ষষ্ঠী তিথিতে প্রতিমা স্থাপন করে শারদীয় দুর্গোউৎসব শুরু হয়। </a:t>
            </a:r>
          </a:p>
        </p:txBody>
      </p:sp>
    </p:spTree>
    <p:extLst>
      <p:ext uri="{BB962C8B-B14F-4D97-AF65-F5344CB8AC3E}">
        <p14:creationId xmlns:p14="http://schemas.microsoft.com/office/powerpoint/2010/main" val="45978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676401"/>
            <a:ext cx="3505200" cy="350519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0" name="Rounded Rectangle 19"/>
          <p:cNvSpPr/>
          <p:nvPr/>
        </p:nvSpPr>
        <p:spPr>
          <a:xfrm>
            <a:off x="819778" y="5410200"/>
            <a:ext cx="7486022" cy="914400"/>
          </a:xfrm>
          <a:prstGeom prst="roundRect">
            <a:avLst>
              <a:gd name="adj" fmla="val 38441"/>
            </a:avLst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দেবী দুর্গা দশভুজা। তার দশ হাতে দশটি অস্ত্র। 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667000" y="685800"/>
            <a:ext cx="3581400" cy="6858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4000" dirty="0" smtClean="0">
                <a:latin typeface="NikoshBAN" pitchFamily="2" charset="0"/>
                <a:cs typeface="NikoshBAN" pitchFamily="2" charset="0"/>
              </a:rPr>
              <a:t>দেবী দুর্গার রূপ </a:t>
            </a:r>
            <a:endParaRPr lang="bn-BD" sz="4000" dirty="0" smtClean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15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dir="u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997</TotalTime>
  <Words>241</Words>
  <Application>Microsoft Office PowerPoint</Application>
  <PresentationFormat>On-screen Show (4:3)</PresentationFormat>
  <Paragraphs>49</Paragraphs>
  <Slides>23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Office Theme</vt:lpstr>
      <vt:lpstr>Package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faridpur2033</cp:lastModifiedBy>
  <cp:revision>76</cp:revision>
  <dcterms:created xsi:type="dcterms:W3CDTF">2017-09-29T04:12:01Z</dcterms:created>
  <dcterms:modified xsi:type="dcterms:W3CDTF">2017-09-30T17:28:52Z</dcterms:modified>
</cp:coreProperties>
</file>